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8" r:id="rId2"/>
    <p:sldId id="257" r:id="rId3"/>
    <p:sldId id="265" r:id="rId4"/>
    <p:sldId id="278" r:id="rId5"/>
    <p:sldId id="277" r:id="rId6"/>
    <p:sldId id="303" r:id="rId7"/>
    <p:sldId id="295" r:id="rId8"/>
    <p:sldId id="282" r:id="rId9"/>
    <p:sldId id="283" r:id="rId10"/>
    <p:sldId id="288" r:id="rId11"/>
    <p:sldId id="292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259" r:id="rId21"/>
  </p:sldIdLst>
  <p:sldSz cx="12192000" cy="6858000"/>
  <p:notesSz cx="6858000" cy="9144000"/>
  <p:embeddedFontLst>
    <p:embeddedFont>
      <p:font typeface="1훈막대연필 R" panose="02020603020101020101" pitchFamily="18" charset="-127"/>
      <p:regular r:id="rId22"/>
    </p:embeddedFont>
    <p:embeddedFont>
      <p:font typeface="210 수필명조 020" panose="02020603020101020101" pitchFamily="18" charset="-127"/>
      <p:regular r:id="rId23"/>
    </p:embeddedFont>
    <p:embeddedFont>
      <p:font typeface="210 수필명조 040" panose="02020603020101020101" pitchFamily="18" charset="-127"/>
      <p:regular r:id="rId24"/>
    </p:embeddedFont>
    <p:embeddedFont>
      <p:font typeface="a옛날사진관2" panose="02020600000000000000" pitchFamily="18" charset="-127"/>
      <p:regular r:id="rId25"/>
    </p:embeddedFont>
    <p:embeddedFont>
      <p:font typeface="a옛날사진관3" panose="02020600000000000000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g ChangMin" initials="JC" lastIdx="1" clrIdx="0">
    <p:extLst>
      <p:ext uri="{19B8F6BF-5375-455C-9EA6-DF929625EA0E}">
        <p15:presenceInfo xmlns:p15="http://schemas.microsoft.com/office/powerpoint/2012/main" userId="2deea500783ae2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AA1"/>
    <a:srgbClr val="E74C3C"/>
    <a:srgbClr val="41FFC9"/>
    <a:srgbClr val="000000"/>
    <a:srgbClr val="C9C9C9"/>
    <a:srgbClr val="99D18F"/>
    <a:srgbClr val="EC9488"/>
    <a:srgbClr val="B8D9C0"/>
    <a:srgbClr val="0BD9C1"/>
    <a:srgbClr val="0CD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5" autoAdjust="0"/>
    <p:restoredTop sz="94637"/>
  </p:normalViewPr>
  <p:slideViewPr>
    <p:cSldViewPr snapToGrid="0" snapToObjects="1">
      <p:cViewPr varScale="1">
        <p:scale>
          <a:sx n="109" d="100"/>
          <a:sy n="109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19B6E-95F8-9846-AC9E-2B64A5A15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CD086C-85CB-4344-A11A-D5D32D6AD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22A4A8-F698-6E43-847D-209A46BD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50E0D-50D9-D64E-80D0-477BE642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B047E-B77B-F143-8C93-BE708928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765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2A960-3BAA-B441-8FD1-35E871C3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5462B-1566-254B-B8FB-3C8A6B52F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21E88-DFEA-1441-9AF6-E71A7935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61315-B00B-4B4B-A1CB-A04518FF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20C41-DD3A-4C4A-B472-CFA307A6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63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01F457-5962-6F4D-9C47-6DEE4FA66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41E23D-5571-3945-B423-074BECC8E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88A5E-4926-D044-8BE7-85AB6DFD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ECD27-F2BC-9E4E-AB49-35E17147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97A25-2DA0-CB49-90F7-02959E27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760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12188-854D-774C-9B3E-F1B903B5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AA69B-27B1-1B4E-B62B-49A2DFC7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D71D9-89E5-A54D-8780-4E90AC66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DA5FFD-C62E-2249-91B8-D696F17A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8D86A-83F0-5046-8CF1-4B2AA791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89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6791A-9561-EA45-B883-F9F70085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8C56D7-5788-4347-B607-D0C42C424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85715-6865-DD42-8360-CEFACA09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67033-0D77-2D4E-9F70-022EB6FF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BCA87-A0C2-3745-92AA-096CE5A8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92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A1AD0-E113-A04B-B17C-D49CD758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E3249-1C67-D347-A1D3-57C2B949A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1B260-0E6B-5241-8198-5B86CB50D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61913-2C17-324F-BCB0-5B2A9BB3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53EB08-99BE-864D-8BE4-32559B62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D12CB5-2E39-764A-99CD-5C6EFEA7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600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8EC59-9480-7447-8809-862A1E80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F7B9B-21EA-6442-8B6F-46AA92BD2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04DD15-2BA2-9F4E-B387-A3BFD9362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174303-9FC3-9640-B4FE-2674C5AB4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EA45D6-1F32-264D-ACC4-6DC32C8B1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11F2CF-F165-2A4B-A489-0163F937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CE3E4-C097-C64B-AF71-7008DEE9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C520C2-1A21-264A-AB51-29F76B04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412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B9F63-CF68-084B-9E0E-D73E846E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4D6451-D227-2643-AEDC-0A09F99C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FB8C7A-FC1C-9A44-815C-0E467268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50BD00-2858-BE47-9FB1-3065FC0E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07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2B00B4-97EA-9A41-84D1-25293FB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321A79-C46F-2E45-B8CB-706A276D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CAAC4-0003-E446-93DA-ECDC8FC9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297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8C73B-6A61-2246-B325-AA9235F1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E7D40-A7B0-DE43-9FA1-F0FD87360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B471C1-D93A-B343-846F-87F6A340E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9E91ED-D84D-FE43-A087-21359DAE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3EBD5-928C-1847-BAAA-D9FB590E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6F353-6BA9-1046-8618-A52A3DFD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207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43FE1-5EE5-7C41-92A7-567FD0C3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64144D-DB72-D643-B434-B270DBDC5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B52324-9D26-A64B-B0B4-8109BE68F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9E042A-E452-A048-B29A-1CBF7A1D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B928B-57BA-9C4D-B149-1D478C40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5C0CA8-D58F-CA49-8CCB-F8FBA3CB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331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3D3A6C-8BD1-1445-BD1E-75669E3A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4B061F-73E9-7942-8853-F6148B75B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720B2-FB87-1044-850B-812CA1EBF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803D-B72B-6D46-9457-694D75DB827A}" type="datetimeFigureOut">
              <a:rPr kumimoji="1" lang="ko-KR" altLang="en-US" smtClean="0"/>
              <a:t>2019-10-01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2B98C-CE83-8546-9347-6EDD8975A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3F141-ED30-5B47-8AB7-2606BF8FF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699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C6A8F8C7-1A02-40C4-93BD-6E10B132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26C94-EB52-4F22-A709-33751D079694}"/>
              </a:ext>
            </a:extLst>
          </p:cNvPr>
          <p:cNvSpPr/>
          <p:nvPr/>
        </p:nvSpPr>
        <p:spPr>
          <a:xfrm>
            <a:off x="-8092" y="-48362"/>
            <a:ext cx="12192000" cy="690636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서울남산 장체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5285" y="2875002"/>
            <a:ext cx="6781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73BAA1"/>
                </a:solidFill>
                <a:latin typeface="210 수필명조 040" panose="02020603020101020101" pitchFamily="18" charset="-127"/>
                <a:ea typeface="210 수필명조 040" panose="02020603020101020101" pitchFamily="18" charset="-127"/>
              </a:rPr>
              <a:t>&lt;</a:t>
            </a:r>
            <a:r>
              <a:rPr lang="ko-KR" altLang="en-US" sz="6600" dirty="0">
                <a:solidFill>
                  <a:srgbClr val="73BAA1"/>
                </a:solidFill>
                <a:latin typeface="210 수필명조 040" panose="02020603020101020101" pitchFamily="18" charset="-127"/>
                <a:ea typeface="210 수필명조 040" panose="02020603020101020101" pitchFamily="18" charset="-127"/>
              </a:rPr>
              <a:t>오늘도 달린다</a:t>
            </a:r>
            <a:r>
              <a:rPr lang="en-US" altLang="ko-KR" sz="6600" dirty="0">
                <a:solidFill>
                  <a:srgbClr val="73BAA1"/>
                </a:solidFill>
                <a:latin typeface="210 수필명조 040" panose="02020603020101020101" pitchFamily="18" charset="-127"/>
                <a:ea typeface="210 수필명조 040" panose="02020603020101020101" pitchFamily="18" charset="-127"/>
              </a:rPr>
              <a:t>&gt;</a:t>
            </a:r>
            <a:endParaRPr lang="ko-KR" altLang="en-US" sz="6600" dirty="0">
              <a:solidFill>
                <a:srgbClr val="73BAA1"/>
              </a:solidFill>
              <a:latin typeface="210 수필명조 040" panose="02020603020101020101" pitchFamily="18" charset="-127"/>
              <a:ea typeface="210 수필명조 04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CEF6F-CA8E-5E4C-99E8-7808D07FD084}"/>
              </a:ext>
            </a:extLst>
          </p:cNvPr>
          <p:cNvSpPr txBox="1"/>
          <p:nvPr/>
        </p:nvSpPr>
        <p:spPr>
          <a:xfrm>
            <a:off x="2697193" y="2082480"/>
            <a:ext cx="6797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드라이브 코스 공유 어플리케이션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02034-BF64-BC43-84E2-FEBDC8131C54}"/>
              </a:ext>
            </a:extLst>
          </p:cNvPr>
          <p:cNvSpPr txBox="1"/>
          <p:nvPr/>
        </p:nvSpPr>
        <p:spPr>
          <a:xfrm>
            <a:off x="7824147" y="4463287"/>
            <a:ext cx="4078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[8</a:t>
            </a:r>
            <a:r>
              <a:rPr lang="ko-KR" altLang="en-US" sz="3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</a:t>
            </a:r>
            <a:r>
              <a:rPr lang="en-US" altLang="ko-KR" sz="3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]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20141323</a:t>
            </a:r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박민수</a:t>
            </a:r>
            <a:endParaRPr lang="en-US" altLang="ko-KR" sz="28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20155839</a:t>
            </a:r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김재원</a:t>
            </a:r>
            <a:endParaRPr lang="en-US" altLang="ko-KR" sz="28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20152502</a:t>
            </a:r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정창민</a:t>
            </a:r>
          </a:p>
        </p:txBody>
      </p:sp>
    </p:spTree>
    <p:extLst>
      <p:ext uri="{BB962C8B-B14F-4D97-AF65-F5344CB8AC3E}">
        <p14:creationId xmlns:p14="http://schemas.microsoft.com/office/powerpoint/2010/main" val="25859932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0EAAAB-0A9E-D04E-94F7-E6140AF5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30" y="412906"/>
            <a:ext cx="4281863" cy="604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D252C0-B0CB-4AE4-8663-7E21F43B8490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앱 실행화면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12033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C7813-9A09-4F6B-8257-37EC672F598D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메인 화면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769697-E771-CA45-AECF-7927581F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30" y="412906"/>
            <a:ext cx="4281862" cy="6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8077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C7813-9A09-4F6B-8257-37EC672F598D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메인 화면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EDA21B-B5DA-43FB-A058-F6D12CD5C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9" y="397094"/>
            <a:ext cx="4281861" cy="604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3EB28E-191D-49DC-A039-567E3EF9E53B}"/>
              </a:ext>
            </a:extLst>
          </p:cNvPr>
          <p:cNvSpPr/>
          <p:nvPr/>
        </p:nvSpPr>
        <p:spPr>
          <a:xfrm>
            <a:off x="7548517" y="2762655"/>
            <a:ext cx="1692760" cy="50169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58462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C7813-9A09-4F6B-8257-37EC672F598D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메뉴 선택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D7259F-BC0D-4C7A-934B-D99588EDE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8" y="397094"/>
            <a:ext cx="4281860" cy="60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6643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C7813-9A09-4F6B-8257-37EC672F598D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메뉴 선택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D7259F-BC0D-4C7A-934B-D99588EDE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8" y="397094"/>
            <a:ext cx="4281860" cy="604799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E1DE32-2C50-4FEE-8DD8-E9DCB8B35CB6}"/>
              </a:ext>
            </a:extLst>
          </p:cNvPr>
          <p:cNvSpPr/>
          <p:nvPr/>
        </p:nvSpPr>
        <p:spPr>
          <a:xfrm>
            <a:off x="6996976" y="3786023"/>
            <a:ext cx="2740410" cy="49414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67093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C7813-9A09-4F6B-8257-37EC672F598D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지도 상세내용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1C28F6-1255-4004-A4BB-95C9A9705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7" y="396670"/>
            <a:ext cx="4281859" cy="6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3893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C7813-9A09-4F6B-8257-37EC672F598D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지도 상세내용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1C28F6-1255-4004-A4BB-95C9A9705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7" y="396670"/>
            <a:ext cx="4281859" cy="60480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B30593F-20B1-4BA6-A6EE-514BBD0C4582}"/>
              </a:ext>
            </a:extLst>
          </p:cNvPr>
          <p:cNvSpPr/>
          <p:nvPr/>
        </p:nvSpPr>
        <p:spPr>
          <a:xfrm>
            <a:off x="8391933" y="5831905"/>
            <a:ext cx="1656739" cy="43467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9376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C7813-9A09-4F6B-8257-37EC672F598D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길 안내 화면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A261D8-7AD6-4526-8534-7F393F081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6" y="396670"/>
            <a:ext cx="4281859" cy="6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1673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C7813-9A09-4F6B-8257-37EC672F598D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메인 화면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DA223D-FEF7-462F-8CED-3899077B3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5" y="396670"/>
            <a:ext cx="4281859" cy="604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7CE0-7D48-4E44-A67F-BB4C2AE8CD11}"/>
              </a:ext>
            </a:extLst>
          </p:cNvPr>
          <p:cNvSpPr/>
          <p:nvPr/>
        </p:nvSpPr>
        <p:spPr>
          <a:xfrm>
            <a:off x="8608979" y="5975528"/>
            <a:ext cx="1527242" cy="293983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7185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178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예시 화면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C7813-9A09-4F6B-8257-37EC672F598D}"/>
              </a:ext>
            </a:extLst>
          </p:cNvPr>
          <p:cNvSpPr txBox="1"/>
          <p:nvPr/>
        </p:nvSpPr>
        <p:spPr>
          <a:xfrm>
            <a:off x="1293632" y="2659559"/>
            <a:ext cx="3813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 </a:t>
            </a:r>
            <a:r>
              <a:rPr lang="ko-KR" altLang="en-US" sz="4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예시</a:t>
            </a:r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endParaRPr lang="en-US" altLang="ko-KR" sz="4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/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</a:t>
            </a:r>
            <a:r>
              <a:rPr lang="ko-KR" altLang="en-US" sz="3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유저 코스 추가</a:t>
            </a:r>
            <a:endParaRPr lang="en-US" altLang="ko-KR" sz="3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6ED038-3370-4205-9D85-243F85E79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4" y="396670"/>
            <a:ext cx="4281859" cy="6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9875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FEB540E-84BC-46C6-865B-66E3FDD6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B51126-E7B2-45EA-A1E2-CC812BA66A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서울남산 장체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6D2E43-FB14-4401-ADB3-7BBE77CF3537}"/>
              </a:ext>
            </a:extLst>
          </p:cNvPr>
          <p:cNvSpPr/>
          <p:nvPr/>
        </p:nvSpPr>
        <p:spPr>
          <a:xfrm>
            <a:off x="0" y="191826"/>
            <a:ext cx="581906" cy="707886"/>
          </a:xfrm>
          <a:prstGeom prst="rect">
            <a:avLst/>
          </a:prstGeom>
          <a:solidFill>
            <a:srgbClr val="73B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F383D-4CC3-464B-B3C4-0EDD04D50011}"/>
              </a:ext>
            </a:extLst>
          </p:cNvPr>
          <p:cNvSpPr txBox="1"/>
          <p:nvPr/>
        </p:nvSpPr>
        <p:spPr>
          <a:xfrm>
            <a:off x="593481" y="219984"/>
            <a:ext cx="1484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목 차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269733D-BD8D-4A48-A9E6-8A6460D51E18}"/>
              </a:ext>
            </a:extLst>
          </p:cNvPr>
          <p:cNvSpPr/>
          <p:nvPr/>
        </p:nvSpPr>
        <p:spPr>
          <a:xfrm>
            <a:off x="752354" y="1273489"/>
            <a:ext cx="10891778" cy="5100631"/>
          </a:xfrm>
          <a:custGeom>
            <a:avLst/>
            <a:gdLst>
              <a:gd name="connsiteX0" fmla="*/ 0 w 10891778"/>
              <a:gd name="connsiteY0" fmla="*/ 254369 h 5100631"/>
              <a:gd name="connsiteX1" fmla="*/ 4236335 w 10891778"/>
              <a:gd name="connsiteY1" fmla="*/ 300668 h 5100631"/>
              <a:gd name="connsiteX2" fmla="*/ 1030147 w 10891778"/>
              <a:gd name="connsiteY2" fmla="*/ 3263787 h 5100631"/>
              <a:gd name="connsiteX3" fmla="*/ 5984112 w 10891778"/>
              <a:gd name="connsiteY3" fmla="*/ 5046288 h 5100631"/>
              <a:gd name="connsiteX4" fmla="*/ 8021256 w 10891778"/>
              <a:gd name="connsiteY4" fmla="*/ 1226643 h 5100631"/>
              <a:gd name="connsiteX5" fmla="*/ 10891778 w 10891778"/>
              <a:gd name="connsiteY5" fmla="*/ 1087746 h 510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1778" h="5100631">
                <a:moveTo>
                  <a:pt x="0" y="254369"/>
                </a:moveTo>
                <a:cubicBezTo>
                  <a:pt x="2032322" y="26733"/>
                  <a:pt x="4064644" y="-200902"/>
                  <a:pt x="4236335" y="300668"/>
                </a:cubicBezTo>
                <a:cubicBezTo>
                  <a:pt x="4408026" y="802238"/>
                  <a:pt x="738851" y="2472850"/>
                  <a:pt x="1030147" y="3263787"/>
                </a:cubicBezTo>
                <a:cubicBezTo>
                  <a:pt x="1321443" y="4054724"/>
                  <a:pt x="4818927" y="5385812"/>
                  <a:pt x="5984112" y="5046288"/>
                </a:cubicBezTo>
                <a:cubicBezTo>
                  <a:pt x="7149297" y="4706764"/>
                  <a:pt x="7203312" y="1886400"/>
                  <a:pt x="8021256" y="1226643"/>
                </a:cubicBezTo>
                <a:cubicBezTo>
                  <a:pt x="8839200" y="566886"/>
                  <a:pt x="10525246" y="597751"/>
                  <a:pt x="10891778" y="1087746"/>
                </a:cubicBezTo>
              </a:path>
            </a:pathLst>
          </a:custGeom>
          <a:noFill/>
          <a:ln w="1143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2056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EA9C0414-4B0C-4E5F-B9D6-E1A47C08F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590" y="1446835"/>
            <a:ext cx="1059084" cy="10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AD11E184-122B-4FD9-A97F-B2610934D6E4}"/>
              </a:ext>
            </a:extLst>
          </p:cNvPr>
          <p:cNvSpPr/>
          <p:nvPr/>
        </p:nvSpPr>
        <p:spPr>
          <a:xfrm>
            <a:off x="505290" y="1321560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BFC1D9-82EC-4AE1-AD79-938D3889EA0C}"/>
              </a:ext>
            </a:extLst>
          </p:cNvPr>
          <p:cNvSpPr txBox="1"/>
          <p:nvPr/>
        </p:nvSpPr>
        <p:spPr>
          <a:xfrm>
            <a:off x="-794590" y="1791788"/>
            <a:ext cx="298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9E2F8D-FDA8-4F82-A198-DA0F6A2D7A3D}"/>
              </a:ext>
            </a:extLst>
          </p:cNvPr>
          <p:cNvSpPr txBox="1"/>
          <p:nvPr/>
        </p:nvSpPr>
        <p:spPr>
          <a:xfrm>
            <a:off x="905094" y="1634199"/>
            <a:ext cx="298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발표요약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4193BD-DD90-48AF-B0E6-A2CEDB890EB4}"/>
              </a:ext>
            </a:extLst>
          </p:cNvPr>
          <p:cNvSpPr txBox="1"/>
          <p:nvPr/>
        </p:nvSpPr>
        <p:spPr>
          <a:xfrm>
            <a:off x="4181145" y="1366678"/>
            <a:ext cx="298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피드백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1C9CE-9895-4ED7-B4CA-9BC9E4018622}"/>
              </a:ext>
            </a:extLst>
          </p:cNvPr>
          <p:cNvSpPr txBox="1"/>
          <p:nvPr/>
        </p:nvSpPr>
        <p:spPr>
          <a:xfrm>
            <a:off x="2077655" y="3716400"/>
            <a:ext cx="298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멘토님 피드백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BF9C5-9715-46FF-903F-1C646264B72F}"/>
              </a:ext>
            </a:extLst>
          </p:cNvPr>
          <p:cNvSpPr txBox="1"/>
          <p:nvPr/>
        </p:nvSpPr>
        <p:spPr>
          <a:xfrm>
            <a:off x="8132866" y="2589928"/>
            <a:ext cx="298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예시 화면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8D2B0DE-01EE-46F3-803F-5BE8B0E417E6}"/>
              </a:ext>
            </a:extLst>
          </p:cNvPr>
          <p:cNvSpPr/>
          <p:nvPr/>
        </p:nvSpPr>
        <p:spPr>
          <a:xfrm>
            <a:off x="2204974" y="1130578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030314-FF69-4718-8C50-CE3DD0C5869F}"/>
              </a:ext>
            </a:extLst>
          </p:cNvPr>
          <p:cNvSpPr/>
          <p:nvPr/>
        </p:nvSpPr>
        <p:spPr>
          <a:xfrm>
            <a:off x="4769116" y="1437306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040A408-E1A7-4E9F-B260-D7F3A3F50E68}"/>
              </a:ext>
            </a:extLst>
          </p:cNvPr>
          <p:cNvSpPr/>
          <p:nvPr/>
        </p:nvSpPr>
        <p:spPr>
          <a:xfrm>
            <a:off x="1886673" y="3700655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C227A17-EAD0-4371-B15B-5FC4EE065FE2}"/>
              </a:ext>
            </a:extLst>
          </p:cNvPr>
          <p:cNvSpPr/>
          <p:nvPr/>
        </p:nvSpPr>
        <p:spPr>
          <a:xfrm>
            <a:off x="5458305" y="6112510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64CAFE6-AE5E-48C8-821D-FC90C75CFF04}"/>
              </a:ext>
            </a:extLst>
          </p:cNvPr>
          <p:cNvSpPr/>
          <p:nvPr/>
        </p:nvSpPr>
        <p:spPr>
          <a:xfrm>
            <a:off x="8277966" y="2641176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06109B-496C-4DE0-84D6-B8D6371F1D35}"/>
              </a:ext>
            </a:extLst>
          </p:cNvPr>
          <p:cNvSpPr txBox="1"/>
          <p:nvPr/>
        </p:nvSpPr>
        <p:spPr>
          <a:xfrm>
            <a:off x="4158425" y="5487374"/>
            <a:ext cx="298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기술적문제</a:t>
            </a:r>
          </a:p>
        </p:txBody>
      </p:sp>
    </p:spTree>
    <p:extLst>
      <p:ext uri="{BB962C8B-B14F-4D97-AF65-F5344CB8AC3E}">
        <p14:creationId xmlns:p14="http://schemas.microsoft.com/office/powerpoint/2010/main" val="649057787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ëì°¨, í´ëì ìëì°¨, ì², ì¼ì¸ íë, ëë¡, ì¬í, ëë¬´, ì°¨ë, í¬ëì£¼, í­ì¤ë°ê²">
            <a:extLst>
              <a:ext uri="{FF2B5EF4-FFF2-40B4-BE49-F238E27FC236}">
                <a16:creationId xmlns:a16="http://schemas.microsoft.com/office/drawing/2014/main" id="{631EB679-2266-4627-A1CD-71869B99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942" y="-1"/>
            <a:ext cx="12492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31F2E8-696D-4E13-9910-E65E53C754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서울남산 장체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AA61E-B464-4209-A218-C57ACD06B1B8}"/>
              </a:ext>
            </a:extLst>
          </p:cNvPr>
          <p:cNvSpPr txBox="1"/>
          <p:nvPr/>
        </p:nvSpPr>
        <p:spPr>
          <a:xfrm>
            <a:off x="2697193" y="2013858"/>
            <a:ext cx="6797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감 사 합 </a:t>
            </a:r>
            <a:r>
              <a:rPr lang="ko-KR" altLang="en-US" sz="4000" dirty="0" err="1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니</a:t>
            </a:r>
            <a:r>
              <a:rPr lang="ko-KR" altLang="en-US" sz="4000" dirty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196390964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82782-5472-9D4D-B92A-B9D9437F70AD}"/>
              </a:ext>
            </a:extLst>
          </p:cNvPr>
          <p:cNvSpPr txBox="1"/>
          <p:nvPr/>
        </p:nvSpPr>
        <p:spPr>
          <a:xfrm>
            <a:off x="5333180" y="2551837"/>
            <a:ext cx="65424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특별한 </a:t>
            </a:r>
            <a:r>
              <a:rPr kumimoji="1"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드라이브 코스</a:t>
            </a:r>
            <a:r>
              <a:rPr kumimoji="1" lang="ko-KR" altLang="en-US" sz="3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</a:t>
            </a:r>
            <a:endParaRPr kumimoji="1" lang="en-US" altLang="ko-KR" sz="3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kumimoji="1" lang="ko-KR" altLang="en-US" sz="3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주변</a:t>
            </a:r>
            <a:r>
              <a:rPr kumimoji="1" lang="en-US" altLang="ko-KR" sz="3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kumimoji="1" lang="ko-KR" altLang="en-US" sz="3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맛집 식당을 </a:t>
            </a:r>
            <a:r>
              <a:rPr kumimoji="1"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공유</a:t>
            </a:r>
            <a:r>
              <a:rPr kumimoji="1"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kumimoji="1"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</a:t>
            </a:r>
            <a:endParaRPr kumimoji="1" lang="en-US" altLang="ko-KR" sz="3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kumimoji="1"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추천하는</a:t>
            </a:r>
            <a:r>
              <a:rPr kumimoji="1"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kumimoji="1"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어플리케이션</a:t>
            </a:r>
          </a:p>
        </p:txBody>
      </p:sp>
      <p:pic>
        <p:nvPicPr>
          <p:cNvPr id="4098" name="Picture 2" descr="person touching smartphone">
            <a:extLst>
              <a:ext uri="{FF2B5EF4-FFF2-40B4-BE49-F238E27FC236}">
                <a16:creationId xmlns:a16="http://schemas.microsoft.com/office/drawing/2014/main" id="{8559716C-6AE1-47B0-8FF4-54DEC359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0" y="1409217"/>
            <a:ext cx="4661970" cy="403956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7084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지난 발표 요약 </a:t>
            </a:r>
            <a:r>
              <a:rPr lang="en-US" altLang="ko-KR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- </a:t>
            </a:r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주제 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66458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7770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지난 발표 요약 </a:t>
            </a:r>
            <a:r>
              <a:rPr lang="en-US" altLang="ko-KR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– </a:t>
            </a:r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프로젝트 개요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B1F4F-164B-4400-8773-1D11806B1A0D}"/>
              </a:ext>
            </a:extLst>
          </p:cNvPr>
          <p:cNvSpPr txBox="1"/>
          <p:nvPr/>
        </p:nvSpPr>
        <p:spPr>
          <a:xfrm>
            <a:off x="497589" y="1618510"/>
            <a:ext cx="110770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kumimoji="1" sz="32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27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7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경치</a:t>
            </a:r>
            <a:r>
              <a:rPr lang="en-US" altLang="ko-KR" sz="27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7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맛집 등을 기반으로 한 특별한 드라이브 코스 공유</a:t>
            </a:r>
            <a:r>
              <a:rPr lang="en-US" altLang="ko-KR" sz="27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7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추천</a:t>
            </a:r>
            <a:r>
              <a:rPr lang="en-US" altLang="ko-KR" sz="27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7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안내</a:t>
            </a:r>
            <a:endParaRPr lang="en-US" altLang="ko-KR" sz="27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A7E9D-B922-4027-9D80-63971BB46C1A}"/>
              </a:ext>
            </a:extLst>
          </p:cNvPr>
          <p:cNvSpPr txBox="1"/>
          <p:nvPr/>
        </p:nvSpPr>
        <p:spPr>
          <a:xfrm>
            <a:off x="497589" y="3312667"/>
            <a:ext cx="1107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kumimoji="1" sz="32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애플리케이션 내에서 커뮤니티 기능 지원을 통한 유저 활동 장려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C39C1-9202-495C-9F90-973E489B63FE}"/>
              </a:ext>
            </a:extLst>
          </p:cNvPr>
          <p:cNvSpPr txBox="1"/>
          <p:nvPr/>
        </p:nvSpPr>
        <p:spPr>
          <a:xfrm>
            <a:off x="497588" y="5006823"/>
            <a:ext cx="110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kumimoji="1" sz="3200">
                <a:latin typeface="a옛날사진관2" panose="02020600000000000000" pitchFamily="18" charset="-127"/>
                <a:ea typeface="a옛날사진관2" panose="02020600000000000000" pitchFamily="18" charset="-127"/>
              </a:defRPr>
            </a:lvl1pPr>
          </a:lstStyle>
          <a:p>
            <a:r>
              <a:rPr lang="en-US" altLang="ko-KR" sz="2800" dirty="0"/>
              <a:t>3. </a:t>
            </a:r>
            <a:r>
              <a:rPr lang="ko-KR" altLang="en-US" sz="2800" dirty="0"/>
              <a:t>드라이브 루트 실시간 제공 </a:t>
            </a:r>
            <a:r>
              <a:rPr lang="en-US" altLang="ko-KR" sz="2800" dirty="0"/>
              <a:t>(</a:t>
            </a:r>
            <a:r>
              <a:rPr lang="ko-KR" altLang="en-US" sz="2800" dirty="0"/>
              <a:t>주변 맛집</a:t>
            </a:r>
            <a:r>
              <a:rPr lang="en-US" altLang="ko-KR" sz="2800" dirty="0"/>
              <a:t>, </a:t>
            </a:r>
            <a:r>
              <a:rPr lang="ko-KR" altLang="en-US" sz="2800" dirty="0"/>
              <a:t>관광 코스 실시간 표시</a:t>
            </a:r>
            <a:r>
              <a:rPr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880067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4419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지난 발표 피드백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82782-5472-9D4D-B92A-B9D9437F70AD}"/>
              </a:ext>
            </a:extLst>
          </p:cNvPr>
          <p:cNvSpPr txBox="1"/>
          <p:nvPr/>
        </p:nvSpPr>
        <p:spPr>
          <a:xfrm>
            <a:off x="528902" y="1570509"/>
            <a:ext cx="5037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데이트 어플 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등의 </a:t>
            </a:r>
            <a:r>
              <a:rPr lang="ko-KR" altLang="en-US" sz="28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짜집기는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아닌가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? 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그들에게 견줄 경쟁력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A337D-B19D-44F5-A125-3512A99ABB10}"/>
              </a:ext>
            </a:extLst>
          </p:cNvPr>
          <p:cNvSpPr txBox="1"/>
          <p:nvPr/>
        </p:nvSpPr>
        <p:spPr>
          <a:xfrm>
            <a:off x="497589" y="3530661"/>
            <a:ext cx="5037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차별성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명시할 수 있는 기능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?</a:t>
            </a:r>
            <a:endParaRPr lang="ko-KR" altLang="en-US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1F1E9C-2FF7-4C66-A988-33EE56CB10B1}"/>
              </a:ext>
            </a:extLst>
          </p:cNvPr>
          <p:cNvSpPr txBox="1"/>
          <p:nvPr/>
        </p:nvSpPr>
        <p:spPr>
          <a:xfrm>
            <a:off x="528902" y="5059926"/>
            <a:ext cx="5037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커뮤니티의 기능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은 어떻게 할</a:t>
            </a:r>
            <a:endParaRPr lang="en-US" altLang="ko-KR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것이며 유저들 참여 유도 방법은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?</a:t>
            </a:r>
            <a:endParaRPr lang="ko-KR" altLang="en-US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1FE2B19B-C096-4904-993F-DC8B12FAC294}"/>
              </a:ext>
            </a:extLst>
          </p:cNvPr>
          <p:cNvSpPr/>
          <p:nvPr/>
        </p:nvSpPr>
        <p:spPr>
          <a:xfrm>
            <a:off x="5930724" y="3259835"/>
            <a:ext cx="621177" cy="1064871"/>
          </a:xfrm>
          <a:prstGeom prst="chevron">
            <a:avLst/>
          </a:prstGeom>
          <a:noFill/>
          <a:ln w="762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C39C1-9202-495C-9F90-973E489B63FE}"/>
              </a:ext>
            </a:extLst>
          </p:cNvPr>
          <p:cNvSpPr txBox="1"/>
          <p:nvPr/>
        </p:nvSpPr>
        <p:spPr>
          <a:xfrm>
            <a:off x="6806544" y="3499882"/>
            <a:ext cx="4892759" cy="584775"/>
          </a:xfrm>
          <a:prstGeom prst="rect">
            <a:avLst/>
          </a:prstGeom>
          <a:solidFill>
            <a:srgbClr val="73BAA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n w="12700">
                  <a:noFill/>
                </a:ln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코스 자동 등록 기술 구현</a:t>
            </a:r>
          </a:p>
        </p:txBody>
      </p:sp>
    </p:spTree>
    <p:extLst>
      <p:ext uri="{BB962C8B-B14F-4D97-AF65-F5344CB8AC3E}">
        <p14:creationId xmlns:p14="http://schemas.microsoft.com/office/powerpoint/2010/main" val="218239359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7" y="510183"/>
            <a:ext cx="405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멘토님 피드백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67C0C7-42C9-4806-9CFC-ADE5518FA701}"/>
              </a:ext>
            </a:extLst>
          </p:cNvPr>
          <p:cNvSpPr/>
          <p:nvPr/>
        </p:nvSpPr>
        <p:spPr>
          <a:xfrm>
            <a:off x="7175469" y="1273129"/>
            <a:ext cx="4383024" cy="4824143"/>
          </a:xfrm>
          <a:prstGeom prst="roundRect">
            <a:avLst/>
          </a:prstGeom>
          <a:noFill/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66566" y="1536174"/>
            <a:ext cx="34008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중간에 너무 추천코스가 많아버리면 배가 산으로 가버릴 수 도 있으니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목적지 경로상에서 크게 벗어나지 않도록 추천</a:t>
            </a:r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 코스 내에서 갈수 있는 주변 장소만 추천</a:t>
            </a:r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F021F-4E7F-4548-B43D-6598556B8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0" y="1504625"/>
            <a:ext cx="5990795" cy="43611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red check pngì ëí ì´ë¯¸ì§ ê²ìê²°ê³¼">
            <a:extLst>
              <a:ext uri="{FF2B5EF4-FFF2-40B4-BE49-F238E27FC236}">
                <a16:creationId xmlns:a16="http://schemas.microsoft.com/office/drawing/2014/main" id="{EC9AF3E5-4404-4879-95FD-EDE7E645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17" b="95833" l="10000" r="90000">
                        <a14:foregroundMark x1="81889" y1="6875" x2="81889" y2="6875"/>
                        <a14:foregroundMark x1="84667" y1="2917" x2="84667" y2="2917"/>
                        <a14:foregroundMark x1="46778" y1="91979" x2="46778" y2="91979"/>
                        <a14:foregroundMark x1="65333" y1="95833" x2="65333" y2="9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235" y="3978613"/>
            <a:ext cx="471215" cy="50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53871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7" y="510183"/>
            <a:ext cx="405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멘토님 피드백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67C0C7-42C9-4806-9CFC-ADE5518FA701}"/>
              </a:ext>
            </a:extLst>
          </p:cNvPr>
          <p:cNvSpPr/>
          <p:nvPr/>
        </p:nvSpPr>
        <p:spPr>
          <a:xfrm>
            <a:off x="4450283" y="2860831"/>
            <a:ext cx="7280514" cy="1934906"/>
          </a:xfrm>
          <a:prstGeom prst="roundRect">
            <a:avLst/>
          </a:prstGeom>
          <a:noFill/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7889" y="3043454"/>
            <a:ext cx="6543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안내 앱이지만 안전 운전을 위해 내비에선</a:t>
            </a:r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최소한의 안내만</a:t>
            </a:r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할 수 있도록 한다</a:t>
            </a:r>
            <a:r>
              <a:rPr lang="en-US" altLang="ko-KR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추천장소를 미리 경로상 표시</a:t>
            </a:r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E539A-BA98-484C-92E9-D75F4A79E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47" y="1683199"/>
            <a:ext cx="2653868" cy="44231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64DF53-DBEE-405F-BCC5-CCF152D6161A}"/>
              </a:ext>
            </a:extLst>
          </p:cNvPr>
          <p:cNvSpPr txBox="1"/>
          <p:nvPr/>
        </p:nvSpPr>
        <p:spPr>
          <a:xfrm>
            <a:off x="6297613" y="1809559"/>
            <a:ext cx="3443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안전운전 최우선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" name="Picture 2" descr="red check pngì ëí ì´ë¯¸ì§ ê²ìê²°ê³¼">
            <a:extLst>
              <a:ext uri="{FF2B5EF4-FFF2-40B4-BE49-F238E27FC236}">
                <a16:creationId xmlns:a16="http://schemas.microsoft.com/office/drawing/2014/main" id="{606F8B47-1ACE-49A4-984F-3336C570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17" b="95833" l="10000" r="90000">
                        <a14:foregroundMark x1="81889" y1="6875" x2="81889" y2="6875"/>
                        <a14:foregroundMark x1="84667" y1="2917" x2="84667" y2="2917"/>
                        <a14:foregroundMark x1="46778" y1="91979" x2="46778" y2="91979"/>
                        <a14:foregroundMark x1="65333" y1="95833" x2="65333" y2="9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01" y="1781556"/>
            <a:ext cx="471215" cy="50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08749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7" y="510183"/>
            <a:ext cx="405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+mj-lt"/>
                <a:ea typeface="맑은 고딕" panose="020B0503020000020004" pitchFamily="50" charset="-127"/>
              </a:rPr>
              <a:t>멘토님 피드백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67C0C7-42C9-4806-9CFC-ADE5518FA701}"/>
              </a:ext>
            </a:extLst>
          </p:cNvPr>
          <p:cNvSpPr/>
          <p:nvPr/>
        </p:nvSpPr>
        <p:spPr>
          <a:xfrm>
            <a:off x="4710253" y="2531919"/>
            <a:ext cx="6909379" cy="2322183"/>
          </a:xfrm>
          <a:prstGeom prst="roundRect">
            <a:avLst/>
          </a:prstGeom>
          <a:noFill/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1804" y="2908180"/>
            <a:ext cx="664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위도 경도를 찍는 방식은 자신이 원하는 위치를</a:t>
            </a:r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찾을 수는</a:t>
            </a:r>
            <a:r>
              <a:rPr lang="en-US" altLang="ko-KR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있으나 직선으로 찍히기 때문에 코스를</a:t>
            </a:r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추가할 때 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개발자와 유저 모두가 매우 불편</a:t>
            </a:r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하다고</a:t>
            </a:r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생각되어 경유지 추가하는 방식으로 변경</a:t>
            </a:r>
            <a:endParaRPr lang="en-US" altLang="ko-KR" sz="2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04DCAE-1044-724A-8ADE-0CC44153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03" y="1996896"/>
            <a:ext cx="3782520" cy="3392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BE68DF-CD42-4AD1-B84F-AB77CCB8D227}"/>
              </a:ext>
            </a:extLst>
          </p:cNvPr>
          <p:cNvSpPr txBox="1"/>
          <p:nvPr/>
        </p:nvSpPr>
        <p:spPr>
          <a:xfrm>
            <a:off x="6837498" y="1701304"/>
            <a:ext cx="236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경유지 기능</a:t>
            </a:r>
            <a:endParaRPr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2" name="Picture 2" descr="red check pngì ëí ì´ë¯¸ì§ ê²ìê²°ê³¼">
            <a:extLst>
              <a:ext uri="{FF2B5EF4-FFF2-40B4-BE49-F238E27FC236}">
                <a16:creationId xmlns:a16="http://schemas.microsoft.com/office/drawing/2014/main" id="{B62A2930-586D-4B65-87AB-D0DA3BA0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17" b="95833" l="10000" r="90000">
                        <a14:foregroundMark x1="81889" y1="6875" x2="81889" y2="6875"/>
                        <a14:foregroundMark x1="84667" y1="2917" x2="84667" y2="2917"/>
                        <a14:foregroundMark x1="46778" y1="91979" x2="46778" y2="91979"/>
                        <a14:foregroundMark x1="65333" y1="95833" x2="65333" y2="9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55" y="1623679"/>
            <a:ext cx="471215" cy="50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58312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F890CF43-8F1B-4C6A-B8C6-1F918FE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10183"/>
            <a:ext cx="651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000" b="1" dirty="0">
                <a:solidFill>
                  <a:srgbClr val="73BAA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rPr>
              <a:t>코스 자동 등록 기술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B1F4F-164B-4400-8773-1D11806B1A0D}"/>
              </a:ext>
            </a:extLst>
          </p:cNvPr>
          <p:cNvSpPr txBox="1"/>
          <p:nvPr/>
        </p:nvSpPr>
        <p:spPr>
          <a:xfrm>
            <a:off x="557453" y="1712626"/>
            <a:ext cx="110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kumimoji="1" sz="32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pPr fontAlgn="base"/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커뮤니티에 등록자가 등록한 코스를 </a:t>
            </a:r>
            <a:r>
              <a:rPr lang="ko-KR" altLang="en-US" sz="2800" dirty="0"/>
              <a:t>지도 기능과 바로 연동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할 수 있게 함</a:t>
            </a:r>
            <a:endParaRPr lang="en-US" altLang="ko-KR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8971" y="5009980"/>
            <a:ext cx="2702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 map API</a:t>
            </a:r>
          </a:p>
          <a:p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최대 경유지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00833" y="5015192"/>
            <a:ext cx="3638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네이버 지도 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API </a:t>
            </a:r>
          </a:p>
          <a:p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최대 경유지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15</a:t>
            </a:r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</a:p>
        </p:txBody>
      </p:sp>
      <p:sp>
        <p:nvSpPr>
          <p:cNvPr id="20" name="화살표: 갈매기형 수장 1">
            <a:extLst>
              <a:ext uri="{FF2B5EF4-FFF2-40B4-BE49-F238E27FC236}">
                <a16:creationId xmlns:a16="http://schemas.microsoft.com/office/drawing/2014/main" id="{1FE2B19B-C096-4904-993F-DC8B12FAC294}"/>
              </a:ext>
            </a:extLst>
          </p:cNvPr>
          <p:cNvSpPr/>
          <p:nvPr/>
        </p:nvSpPr>
        <p:spPr>
          <a:xfrm rot="10800000">
            <a:off x="5874327" y="5015192"/>
            <a:ext cx="443348" cy="943684"/>
          </a:xfrm>
          <a:prstGeom prst="chevron">
            <a:avLst>
              <a:gd name="adj" fmla="val 67088"/>
            </a:avLst>
          </a:prstGeom>
          <a:solidFill>
            <a:srgbClr val="73BAA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6884" y="2938185"/>
            <a:ext cx="9688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복잡한 코스를 어떻게 안내할 것인가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??</a:t>
            </a:r>
          </a:p>
          <a:p>
            <a:endParaRPr lang="en-US" altLang="ko-KR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지도 </a:t>
            </a:r>
            <a:r>
              <a:rPr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API </a:t>
            </a:r>
            <a:r>
              <a:rPr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경유지 기능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E10F80-59F2-4DEE-AD2B-6538A7528219}"/>
              </a:ext>
            </a:extLst>
          </p:cNvPr>
          <p:cNvSpPr/>
          <p:nvPr/>
        </p:nvSpPr>
        <p:spPr>
          <a:xfrm>
            <a:off x="527521" y="1551296"/>
            <a:ext cx="11136958" cy="845881"/>
          </a:xfrm>
          <a:prstGeom prst="roundRect">
            <a:avLst/>
          </a:prstGeom>
          <a:noFill/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D3111-71B8-4054-8D08-E1FDC660D5F0}"/>
              </a:ext>
            </a:extLst>
          </p:cNvPr>
          <p:cNvSpPr txBox="1"/>
          <p:nvPr/>
        </p:nvSpPr>
        <p:spPr>
          <a:xfrm>
            <a:off x="864039" y="2742802"/>
            <a:ext cx="856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effectLst>
                  <a:glow rad="139700">
                    <a:srgbClr val="73BAA1">
                      <a:alpha val="40000"/>
                    </a:srgbClr>
                  </a:glo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</a:rPr>
              <a:t>Q</a:t>
            </a:r>
            <a:endParaRPr lang="ko-KR" altLang="en-US" sz="5400" dirty="0">
              <a:solidFill>
                <a:schemeClr val="bg1"/>
              </a:solidFill>
              <a:effectLst>
                <a:glow rad="139700">
                  <a:srgbClr val="73BAA1">
                    <a:alpha val="40000"/>
                  </a:srgbClr>
                </a:glow>
              </a:effectLst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0E98E9-FD73-435C-80CE-EF75D7720443}"/>
              </a:ext>
            </a:extLst>
          </p:cNvPr>
          <p:cNvSpPr txBox="1"/>
          <p:nvPr/>
        </p:nvSpPr>
        <p:spPr>
          <a:xfrm>
            <a:off x="864039" y="3576364"/>
            <a:ext cx="856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effectLst>
                  <a:glow rad="139700">
                    <a:srgbClr val="E74C3C">
                      <a:alpha val="40000"/>
                    </a:srgbClr>
                  </a:glo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</a:rPr>
              <a:t>A</a:t>
            </a:r>
            <a:endParaRPr lang="ko-KR" altLang="en-US" sz="5400" dirty="0">
              <a:solidFill>
                <a:schemeClr val="bg1"/>
              </a:solidFill>
              <a:effectLst>
                <a:glow rad="139700">
                  <a:srgbClr val="E74C3C">
                    <a:alpha val="40000"/>
                  </a:srgbClr>
                </a:glow>
              </a:effectLst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45122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333</Words>
  <Application>Microsoft Office PowerPoint</Application>
  <PresentationFormat>와이드스크린</PresentationFormat>
  <Paragraphs>96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맑은 고딕</vt:lpstr>
      <vt:lpstr>a옛날사진관3</vt:lpstr>
      <vt:lpstr>210 수필명조 020</vt:lpstr>
      <vt:lpstr>a옛날사진관2</vt:lpstr>
      <vt:lpstr>Arial</vt:lpstr>
      <vt:lpstr>210 수필명조 040</vt:lpstr>
      <vt:lpstr>1훈막대연필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정창민</dc:creator>
  <cp:lastModifiedBy>Windows 사용자</cp:lastModifiedBy>
  <cp:revision>75</cp:revision>
  <dcterms:created xsi:type="dcterms:W3CDTF">2019-09-16T11:27:26Z</dcterms:created>
  <dcterms:modified xsi:type="dcterms:W3CDTF">2019-09-30T17:32:29Z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